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4"/>
  </p:notesMasterIdLst>
  <p:handoutMasterIdLst>
    <p:handoutMasterId r:id="rId25"/>
  </p:handoutMasterIdLst>
  <p:sldIdLst>
    <p:sldId id="303" r:id="rId5"/>
    <p:sldId id="333" r:id="rId6"/>
    <p:sldId id="320" r:id="rId7"/>
    <p:sldId id="324" r:id="rId8"/>
    <p:sldId id="325" r:id="rId9"/>
    <p:sldId id="307" r:id="rId10"/>
    <p:sldId id="327" r:id="rId11"/>
    <p:sldId id="309" r:id="rId12"/>
    <p:sldId id="332" r:id="rId13"/>
    <p:sldId id="335" r:id="rId14"/>
    <p:sldId id="331" r:id="rId15"/>
    <p:sldId id="337" r:id="rId16"/>
    <p:sldId id="329" r:id="rId17"/>
    <p:sldId id="311" r:id="rId18"/>
    <p:sldId id="328" r:id="rId19"/>
    <p:sldId id="323" r:id="rId20"/>
    <p:sldId id="313" r:id="rId21"/>
    <p:sldId id="330" r:id="rId22"/>
    <p:sldId id="336" r:id="rId2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0F03E2-9B0C-4940-8F3E-8BFEF4AFC2D3}" v="5" dt="2022-01-13T22:56:44.25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p:scale>
          <a:sx n="70" d="100"/>
          <a:sy n="70" d="100"/>
        </p:scale>
        <p:origin x="50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4A0F03E2-9B0C-4940-8F3E-8BFEF4AFC2D3}"/>
    <pc:docChg chg="undo custSel modSld">
      <pc:chgData name="Thomas Tovinger" userId="d52090d9-82c6-45ae-b052-95c46e96cc30" providerId="ADAL" clId="{4A0F03E2-9B0C-4940-8F3E-8BFEF4AFC2D3}" dt="2022-01-13T22:57:06.237" v="422" actId="13926"/>
      <pc:docMkLst>
        <pc:docMk/>
      </pc:docMkLst>
      <pc:sldChg chg="modSp mod">
        <pc:chgData name="Thomas Tovinger" userId="d52090d9-82c6-45ae-b052-95c46e96cc30" providerId="ADAL" clId="{4A0F03E2-9B0C-4940-8F3E-8BFEF4AFC2D3}" dt="2022-01-13T22:36:46.143" v="81" actId="13926"/>
        <pc:sldMkLst>
          <pc:docMk/>
          <pc:sldMk cId="0" sldId="307"/>
        </pc:sldMkLst>
        <pc:spChg chg="mod">
          <ac:chgData name="Thomas Tovinger" userId="d52090d9-82c6-45ae-b052-95c46e96cc30" providerId="ADAL" clId="{4A0F03E2-9B0C-4940-8F3E-8BFEF4AFC2D3}" dt="2022-01-13T22:36:46.143" v="81" actId="13926"/>
          <ac:spMkLst>
            <pc:docMk/>
            <pc:sldMk cId="0" sldId="307"/>
            <ac:spMk id="13315" creationId="{1D0449A2-FDED-442C-8DB5-3A11D0D306FB}"/>
          </ac:spMkLst>
        </pc:spChg>
      </pc:sldChg>
      <pc:sldChg chg="modSp mod">
        <pc:chgData name="Thomas Tovinger" userId="d52090d9-82c6-45ae-b052-95c46e96cc30" providerId="ADAL" clId="{4A0F03E2-9B0C-4940-8F3E-8BFEF4AFC2D3}" dt="2022-01-13T22:55:12.762" v="410" actId="13926"/>
        <pc:sldMkLst>
          <pc:docMk/>
          <pc:sldMk cId="0" sldId="313"/>
        </pc:sldMkLst>
        <pc:spChg chg="mod">
          <ac:chgData name="Thomas Tovinger" userId="d52090d9-82c6-45ae-b052-95c46e96cc30" providerId="ADAL" clId="{4A0F03E2-9B0C-4940-8F3E-8BFEF4AFC2D3}" dt="2022-01-13T22:55:12.762" v="410" actId="13926"/>
          <ac:spMkLst>
            <pc:docMk/>
            <pc:sldMk cId="0" sldId="313"/>
            <ac:spMk id="11267" creationId="{E21F0B3E-4109-4026-976F-4FF1D655BE94}"/>
          </ac:spMkLst>
        </pc:spChg>
      </pc:sldChg>
      <pc:sldChg chg="modSp mod">
        <pc:chgData name="Thomas Tovinger" userId="d52090d9-82c6-45ae-b052-95c46e96cc30" providerId="ADAL" clId="{4A0F03E2-9B0C-4940-8F3E-8BFEF4AFC2D3}" dt="2022-01-13T22:34:21.841" v="20" actId="13926"/>
        <pc:sldMkLst>
          <pc:docMk/>
          <pc:sldMk cId="3543240166" sldId="329"/>
        </pc:sldMkLst>
        <pc:spChg chg="mod">
          <ac:chgData name="Thomas Tovinger" userId="d52090d9-82c6-45ae-b052-95c46e96cc30" providerId="ADAL" clId="{4A0F03E2-9B0C-4940-8F3E-8BFEF4AFC2D3}" dt="2022-01-13T22:34:21.841" v="20" actId="13926"/>
          <ac:spMkLst>
            <pc:docMk/>
            <pc:sldMk cId="3543240166" sldId="329"/>
            <ac:spMk id="11267" creationId="{CC2E8D24-F865-420F-89F0-22D27483A7BC}"/>
          </ac:spMkLst>
        </pc:spChg>
      </pc:sldChg>
      <pc:sldChg chg="modSp mod">
        <pc:chgData name="Thomas Tovinger" userId="d52090d9-82c6-45ae-b052-95c46e96cc30" providerId="ADAL" clId="{4A0F03E2-9B0C-4940-8F3E-8BFEF4AFC2D3}" dt="2022-01-13T16:51:06.971" v="19" actId="13926"/>
        <pc:sldMkLst>
          <pc:docMk/>
          <pc:sldMk cId="2282210597" sldId="330"/>
        </pc:sldMkLst>
        <pc:spChg chg="mod">
          <ac:chgData name="Thomas Tovinger" userId="d52090d9-82c6-45ae-b052-95c46e96cc30" providerId="ADAL" clId="{4A0F03E2-9B0C-4940-8F3E-8BFEF4AFC2D3}" dt="2022-01-13T16:51:06.971" v="19" actId="13926"/>
          <ac:spMkLst>
            <pc:docMk/>
            <pc:sldMk cId="2282210597" sldId="330"/>
            <ac:spMk id="11267" creationId="{E21F0B3E-4109-4026-976F-4FF1D655BE94}"/>
          </ac:spMkLst>
        </pc:spChg>
      </pc:sldChg>
      <pc:sldChg chg="modSp mod">
        <pc:chgData name="Thomas Tovinger" userId="d52090d9-82c6-45ae-b052-95c46e96cc30" providerId="ADAL" clId="{4A0F03E2-9B0C-4940-8F3E-8BFEF4AFC2D3}" dt="2022-01-13T22:42:28.077" v="267" actId="20577"/>
        <pc:sldMkLst>
          <pc:docMk/>
          <pc:sldMk cId="3940408507" sldId="332"/>
        </pc:sldMkLst>
        <pc:spChg chg="mod">
          <ac:chgData name="Thomas Tovinger" userId="d52090d9-82c6-45ae-b052-95c46e96cc30" providerId="ADAL" clId="{4A0F03E2-9B0C-4940-8F3E-8BFEF4AFC2D3}" dt="2022-01-13T22:42:28.077" v="267" actId="20577"/>
          <ac:spMkLst>
            <pc:docMk/>
            <pc:sldMk cId="3940408507" sldId="332"/>
            <ac:spMk id="11267" creationId="{CC2E8D24-F865-420F-89F0-22D27483A7BC}"/>
          </ac:spMkLst>
        </pc:spChg>
      </pc:sldChg>
      <pc:sldChg chg="modSp mod">
        <pc:chgData name="Thomas Tovinger" userId="d52090d9-82c6-45ae-b052-95c46e96cc30" providerId="ADAL" clId="{4A0F03E2-9B0C-4940-8F3E-8BFEF4AFC2D3}" dt="2022-01-13T22:52:57.863" v="409" actId="6549"/>
        <pc:sldMkLst>
          <pc:docMk/>
          <pc:sldMk cId="2655239312" sldId="336"/>
        </pc:sldMkLst>
        <pc:spChg chg="mod">
          <ac:chgData name="Thomas Tovinger" userId="d52090d9-82c6-45ae-b052-95c46e96cc30" providerId="ADAL" clId="{4A0F03E2-9B0C-4940-8F3E-8BFEF4AFC2D3}" dt="2022-01-13T22:52:57.863" v="409" actId="6549"/>
          <ac:spMkLst>
            <pc:docMk/>
            <pc:sldMk cId="2655239312" sldId="336"/>
            <ac:spMk id="11267" creationId="{E21F0B3E-4109-4026-976F-4FF1D655BE94}"/>
          </ac:spMkLst>
        </pc:spChg>
      </pc:sldChg>
      <pc:sldChg chg="modSp mod">
        <pc:chgData name="Thomas Tovinger" userId="d52090d9-82c6-45ae-b052-95c46e96cc30" providerId="ADAL" clId="{4A0F03E2-9B0C-4940-8F3E-8BFEF4AFC2D3}" dt="2022-01-13T22:57:06.237" v="422" actId="13926"/>
        <pc:sldMkLst>
          <pc:docMk/>
          <pc:sldMk cId="4129628752" sldId="337"/>
        </pc:sldMkLst>
        <pc:spChg chg="mod">
          <ac:chgData name="Thomas Tovinger" userId="d52090d9-82c6-45ae-b052-95c46e96cc30" providerId="ADAL" clId="{4A0F03E2-9B0C-4940-8F3E-8BFEF4AFC2D3}" dt="2022-01-13T22:56:44.249" v="419" actId="1035"/>
          <ac:spMkLst>
            <pc:docMk/>
            <pc:sldMk cId="4129628752" sldId="337"/>
            <ac:spMk id="9" creationId="{5A2A79FE-84BD-476C-95AD-D5506B4A3D34}"/>
          </ac:spMkLst>
        </pc:spChg>
        <pc:spChg chg="mod">
          <ac:chgData name="Thomas Tovinger" userId="d52090d9-82c6-45ae-b052-95c46e96cc30" providerId="ADAL" clId="{4A0F03E2-9B0C-4940-8F3E-8BFEF4AFC2D3}" dt="2022-01-13T22:57:06.237" v="422" actId="13926"/>
          <ac:spMkLst>
            <pc:docMk/>
            <pc:sldMk cId="4129628752" sldId="337"/>
            <ac:spMk id="10" creationId="{F40A1ED8-24E1-4BCC-BCD1-62F32D73DEE8}"/>
          </ac:spMkLst>
        </pc:spChg>
        <pc:graphicFrameChg chg="mod">
          <ac:chgData name="Thomas Tovinger" userId="d52090d9-82c6-45ae-b052-95c46e96cc30" providerId="ADAL" clId="{4A0F03E2-9B0C-4940-8F3E-8BFEF4AFC2D3}" dt="2022-01-13T22:56:44.249" v="419" actId="1035"/>
          <ac:graphicFrameMkLst>
            <pc:docMk/>
            <pc:sldMk cId="4129628752" sldId="337"/>
            <ac:graphicFrameMk id="7" creationId="{725A6AFA-11DA-4047-8C20-0AA254539464}"/>
          </ac:graphicFrameMkLst>
        </pc:graphicFrameChg>
        <pc:graphicFrameChg chg="modGraphic">
          <ac:chgData name="Thomas Tovinger" userId="d52090d9-82c6-45ae-b052-95c46e96cc30" providerId="ADAL" clId="{4A0F03E2-9B0C-4940-8F3E-8BFEF4AFC2D3}" dt="2022-01-13T22:56:55.201" v="421" actId="14734"/>
          <ac:graphicFrameMkLst>
            <pc:docMk/>
            <pc:sldMk cId="4129628752" sldId="337"/>
            <ac:graphicFrameMk id="11" creationId="{621EB5FF-F314-425A-A25E-DF143B0C3983}"/>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1/13/2022</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1/13/2022</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4</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11</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12</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16</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SA5#141e E-meeting 17-26 January 2022</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pc="300" dirty="0"/>
              <a:t>SA5#141e E-meeting 17-26 January 2022</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2022</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SA5#141e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S5-221002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19515" y="1573015"/>
            <a:ext cx="8388350" cy="5487988"/>
          </a:xfrm>
        </p:spPr>
        <p:txBody>
          <a:bodyPr/>
          <a:lstStyle/>
          <a:p>
            <a:pPr lvl="3">
              <a:defRPr/>
            </a:pPr>
            <a:r>
              <a:rPr lang="en-GB" sz="1600" dirty="0"/>
              <a:t>New </a:t>
            </a:r>
            <a:r>
              <a:rPr lang="en-GB" sz="1600" dirty="0" err="1"/>
              <a:t>tdocs</a:t>
            </a:r>
            <a:r>
              <a:rPr lang="en-GB" sz="1600" dirty="0"/>
              <a:t> created during the meeting should always have a separate thread, even if they relate to an existing tdoc group, to avoid renaming the thread title.</a:t>
            </a:r>
            <a:endParaRPr lang="en-US" altLang="en-US" sz="1600" dirty="0"/>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p>
          <a:p>
            <a:pPr lvl="3">
              <a:defRPr/>
            </a:pPr>
            <a:r>
              <a:rPr lang="en-GB" sz="1600" dirty="0"/>
              <a:t>For a CR which has mirrors: a single thread should be created for the original CR, which also covers the mirrors. In the email body, mirror Tdoc# should be indicated, with dedicated comment if any. </a:t>
            </a:r>
          </a:p>
          <a:p>
            <a:pPr lvl="3">
              <a:defRPr/>
            </a:pPr>
            <a:endParaRPr lang="en-GB" sz="1600" dirty="0">
              <a:highlight>
                <a:srgbClr val="00FFFF"/>
              </a:highlight>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 (15.00-17.00 when DST/CEST)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a:t>
            </a: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a:t>
            </a:r>
            <a:r>
              <a:rPr lang="en-US" altLang="en-US" sz="1600"/>
              <a:t>”. </a:t>
            </a:r>
            <a:endParaRPr lang="en-GB" altLang="en-US" sz="16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a:t>document</a:t>
            </a:r>
            <a:r>
              <a:rPr lang="en-GB" sz="1600" dirty="0"/>
              <a:t>. Location: “&lt;meeting folder&gt;/Inbox/Drafts/OAM leadership notes”. This document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coordinators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initial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first Thursday of the meeting. </a:t>
            </a:r>
          </a:p>
          <a:p>
            <a:pPr lvl="3">
              <a:defRPr/>
            </a:pPr>
            <a:r>
              <a:rPr lang="en-GB" sz="1600" b="1" dirty="0"/>
              <a:t>For each Tdoc,</a:t>
            </a:r>
            <a:r>
              <a:rPr lang="en-GB" sz="1600" dirty="0"/>
              <a:t> </a:t>
            </a:r>
            <a:r>
              <a:rPr lang="en-GB" sz="1600" b="1" dirty="0"/>
              <a:t>if you have remaining comments that are unresolved</a:t>
            </a:r>
            <a:r>
              <a:rPr lang="en-GB" sz="1600" dirty="0"/>
              <a:t> </a:t>
            </a:r>
            <a:r>
              <a:rPr lang="en-GB" sz="1600" b="1" dirty="0"/>
              <a:t>after the last revision upload,</a:t>
            </a:r>
            <a:r>
              <a:rPr lang="en-GB" sz="1600" dirty="0"/>
              <a:t> latest between the deadline for last revision upload and the deadline for last comments, </a:t>
            </a:r>
            <a:r>
              <a:rPr lang="en-GB" sz="1600" b="1" dirty="0"/>
              <a:t>you must declare an explicit objection</a:t>
            </a:r>
            <a:r>
              <a:rPr lang="en-GB" sz="1600" dirty="0"/>
              <a:t>. </a:t>
            </a:r>
            <a:r>
              <a:rPr lang="en-GB" sz="1600" b="1" dirty="0"/>
              <a:t>If no explicit objections are received after last revision upload and before deadline for last comments, we conclude </a:t>
            </a:r>
            <a:r>
              <a:rPr lang="en-GB" sz="1600" b="1" dirty="0">
                <a:highlight>
                  <a:srgbClr val="00FFFF"/>
                </a:highlight>
              </a:rPr>
              <a:t>in the chair notes </a:t>
            </a:r>
            <a:r>
              <a:rPr lang="en-GB" sz="1600" b="1" dirty="0"/>
              <a:t>that the document is agreed/approved (*). This rule will be strictly applied.</a:t>
            </a: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989606"/>
            <a:ext cx="8388350" cy="5487988"/>
          </a:xfrm>
        </p:spPr>
        <p:txBody>
          <a:bodyPr/>
          <a:lstStyle/>
          <a:p>
            <a:pPr lvl="2">
              <a:defRPr/>
            </a:pPr>
            <a:r>
              <a:rPr lang="en-GB" altLang="en-US" sz="1800" dirty="0"/>
              <a:t>Tdoc status</a:t>
            </a:r>
          </a:p>
          <a:p>
            <a:pPr lvl="3">
              <a:defRPr/>
            </a:pPr>
            <a:r>
              <a:rPr lang="en-GB" sz="1600" b="1" dirty="0">
                <a:highlight>
                  <a:srgbClr val="00FFFF"/>
                </a:highlight>
              </a:rPr>
              <a:t>People who want to make late revisions after the last rev. deadline</a:t>
            </a:r>
            <a:r>
              <a:rPr lang="en-GB" sz="1600" dirty="0">
                <a:highlight>
                  <a:srgbClr val="00FFFF"/>
                </a:highlight>
              </a:rPr>
              <a:t>, e.g. due to very late blocking comments, </a:t>
            </a:r>
            <a:r>
              <a:rPr lang="en-GB" sz="1600" b="1" dirty="0">
                <a:highlight>
                  <a:srgbClr val="00FFFF"/>
                </a:highlight>
              </a:rPr>
              <a:t>need to first ask the leaders for permission</a:t>
            </a:r>
            <a:r>
              <a:rPr lang="en-GB" sz="1600" dirty="0">
                <a:highlight>
                  <a:srgbClr val="00FFFF"/>
                </a:highlight>
              </a:rPr>
              <a:t>. Then we decide case by case if the revision is allowed, if it goes to the closing plenary or email approval or is just ‘noted’ because of too complex discussions. But </a:t>
            </a:r>
            <a:r>
              <a:rPr lang="en-GB" sz="1600" b="1" dirty="0">
                <a:highlight>
                  <a:srgbClr val="00FFFF"/>
                </a:highlight>
              </a:rPr>
              <a:t>all discussions after the last revision deadline should be offline – no more discussions on the exploder after the deadline</a:t>
            </a:r>
            <a:r>
              <a:rPr lang="en-GB" sz="1600" dirty="0">
                <a:highlight>
                  <a:srgbClr val="00FFFF"/>
                </a:highlight>
              </a:rPr>
              <a:t>.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a:r>
            <a:r>
              <a:rPr lang="en-GB" sz="1600" dirty="0">
                <a:highlight>
                  <a:srgbClr val="00FFFF"/>
                </a:highlight>
              </a:rPr>
              <a:t>at the closing plenary</a:t>
            </a:r>
            <a:r>
              <a:rPr lang="en-GB" sz="1600" dirty="0"/>
              <a:t>.</a:t>
            </a:r>
            <a:r>
              <a:rPr lang="en-GB" sz="1600" dirty="0">
                <a:highlight>
                  <a:srgbClr val="FFFF00"/>
                </a:highlight>
              </a:rPr>
              <a:t> </a:t>
            </a:r>
            <a:endParaRPr lang="en-GB" altLang="en-US" sz="1600" dirty="0">
              <a:highlight>
                <a:srgbClr val="FFFF00"/>
              </a:highlight>
            </a:endParaRPr>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highlight>
                  <a:srgbClr val="00FFFF"/>
                </a:highlight>
              </a:rPr>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S5-221000.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122947"/>
            <a:ext cx="8484970" cy="5543735"/>
          </a:xfrm>
        </p:spPr>
        <p:txBody>
          <a:bodyPr/>
          <a:lstStyle/>
          <a:p>
            <a:pPr lvl="1"/>
            <a:r>
              <a:rPr lang="en-US" altLang="en-US" sz="2000" dirty="0"/>
              <a:t>E-meeting to run from </a:t>
            </a:r>
            <a:r>
              <a:rPr lang="en-US" altLang="en-US" sz="2000" dirty="0">
                <a:solidFill>
                  <a:srgbClr val="00B0F0"/>
                </a:solidFill>
              </a:rPr>
              <a:t>17 to 26 January 2022</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Friday 7 Jan</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10 Jan</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17 </a:t>
            </a:r>
            <a:r>
              <a:rPr lang="en-US" altLang="en-US" sz="2000" dirty="0">
                <a:solidFill>
                  <a:srgbClr val="00B0F0"/>
                </a:solidFill>
              </a:rPr>
              <a:t>January</a:t>
            </a:r>
            <a:r>
              <a:rPr lang="sv-SE" altLang="en-US" sz="2000" dirty="0">
                <a:solidFill>
                  <a:srgbClr val="00B0F0"/>
                </a:solidFill>
              </a:rPr>
              <a:t> </a:t>
            </a:r>
            <a:r>
              <a:rPr lang="en-US" altLang="en-US" sz="2000" dirty="0">
                <a:solidFill>
                  <a:srgbClr val="00B0F0"/>
                </a:solidFill>
              </a:rPr>
              <a:t>09:00 CET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17 Jan </a:t>
            </a:r>
            <a:r>
              <a:rPr lang="en-US" altLang="en-US" sz="2000" dirty="0">
                <a:solidFill>
                  <a:srgbClr val="00B0F0"/>
                </a:solidFill>
              </a:rPr>
              <a:t>14:00-16:00 CET </a:t>
            </a:r>
            <a:endParaRPr lang="en-US" altLang="en-US" sz="2000" dirty="0"/>
          </a:p>
          <a:p>
            <a:pPr lvl="1"/>
            <a:r>
              <a:rPr lang="en-US" altLang="en-US" sz="2000" dirty="0"/>
              <a:t>Closing SA5 plenary (conf. call) </a:t>
            </a:r>
            <a:r>
              <a:rPr lang="en-US" altLang="en-US" sz="2000" dirty="0">
                <a:solidFill>
                  <a:srgbClr val="00B0F0"/>
                </a:solidFill>
              </a:rPr>
              <a:t>Wednesday 26 Jan 14:00-17:00 CET</a:t>
            </a:r>
            <a:endParaRPr lang="en-US" altLang="en-US" sz="2000" dirty="0"/>
          </a:p>
          <a:p>
            <a:pPr lvl="1"/>
            <a:r>
              <a:rPr lang="en-US" altLang="en-US" sz="2000" dirty="0"/>
              <a:t>End of E-meeting: At the end of Closing SA5 plenary </a:t>
            </a:r>
            <a:endParaRPr lang="en-US" altLang="en-US" sz="2000" dirty="0">
              <a:solidFill>
                <a:srgbClr val="00B0F0"/>
              </a:solidFill>
            </a:endParaRPr>
          </a:p>
          <a:p>
            <a:pPr lvl="1"/>
            <a:r>
              <a:rPr lang="en-GB" sz="2000" dirty="0"/>
              <a:t>All </a:t>
            </a:r>
            <a:r>
              <a:rPr lang="en-GB" sz="2000" dirty="0">
                <a:highlight>
                  <a:srgbClr val="FFFF00"/>
                </a:highlight>
              </a:rPr>
              <a:t>final Tdoc versions</a:t>
            </a:r>
            <a:r>
              <a:rPr lang="en-GB" sz="2000" dirty="0"/>
              <a:t> shall be uploaded </a:t>
            </a:r>
            <a:r>
              <a:rPr lang="en-GB" sz="2000" b="1" dirty="0">
                <a:solidFill>
                  <a:srgbClr val="FF0000"/>
                </a:solidFill>
                <a:effectLst/>
                <a:highlight>
                  <a:srgbClr val="FFFF00"/>
                </a:highlight>
                <a:latin typeface="Calibri" panose="020F0502020204030204" pitchFamily="34" charset="0"/>
                <a:ea typeface="Times New Roman" panose="02020603050405020304" pitchFamily="18" charset="0"/>
              </a:rPr>
              <a:t>in zip format</a:t>
            </a:r>
            <a:r>
              <a:rPr lang="en-GB" sz="2400" b="1" dirty="0">
                <a:effectLst/>
                <a:highlight>
                  <a:srgbClr val="FFFF00"/>
                </a:highlight>
                <a:latin typeface="Calibri" panose="020F0502020204030204" pitchFamily="34" charset="0"/>
                <a:ea typeface="Times New Roman" panose="02020603050405020304" pitchFamily="18" charset="0"/>
              </a:rPr>
              <a:t> </a:t>
            </a:r>
            <a:r>
              <a:rPr lang="en-GB" altLang="en-US" sz="2000" b="1" dirty="0">
                <a:highlight>
                  <a:srgbClr val="FFFF00"/>
                </a:highlight>
              </a:rPr>
              <a:t>by the author to the Inbox</a:t>
            </a:r>
            <a:r>
              <a:rPr lang="en-GB" altLang="en-US" sz="2000" dirty="0"/>
              <a:t> folder (not the Drafts folder) </a:t>
            </a:r>
            <a:r>
              <a:rPr lang="en-GB" sz="2000" dirty="0"/>
              <a:t>by </a:t>
            </a:r>
            <a:r>
              <a:rPr lang="sv-SE" altLang="en-US" sz="2000" dirty="0">
                <a:solidFill>
                  <a:srgbClr val="00B0F0"/>
                </a:solidFill>
              </a:rPr>
              <a:t>1h after the closing plenary. </a:t>
            </a:r>
            <a:r>
              <a:rPr lang="sv-SE" altLang="en-US" sz="2000" dirty="0">
                <a:highlight>
                  <a:srgbClr val="00FFFF"/>
                </a:highlight>
              </a:rPr>
              <a:t>Also remember to remove any ’dx’ in the Word file name.</a:t>
            </a:r>
            <a:endParaRPr lang="en-US" altLang="en-US" sz="2000" dirty="0">
              <a:highlight>
                <a:srgbClr val="00FFFF"/>
              </a:highlight>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17 Jan</a:t>
            </a:r>
            <a:r>
              <a:rPr lang="fr-FR" altLang="en-US" sz="2000" dirty="0">
                <a:solidFill>
                  <a:srgbClr val="00B0F0"/>
                </a:solidFill>
              </a:rPr>
              <a:t> </a:t>
            </a:r>
            <a:r>
              <a:rPr lang="en-US" altLang="en-US" sz="2000" dirty="0">
                <a:solidFill>
                  <a:srgbClr val="00B0F0"/>
                </a:solidFill>
              </a:rPr>
              <a:t>9:00 CET</a:t>
            </a:r>
          </a:p>
          <a:p>
            <a:pPr lvl="1"/>
            <a:r>
              <a:rPr lang="en-US" altLang="en-US" sz="2000" dirty="0"/>
              <a:t>Start of CH E-meeting: </a:t>
            </a:r>
            <a:r>
              <a:rPr lang="en-US" altLang="en-US" sz="2000" dirty="0">
                <a:solidFill>
                  <a:srgbClr val="00B0F0"/>
                </a:solidFill>
              </a:rPr>
              <a:t>Tuesday 18 Jan 9:00 CET</a:t>
            </a:r>
            <a:endParaRPr lang="en-US" altLang="en-US" sz="2000" dirty="0">
              <a:solidFill>
                <a:srgbClr val="00B0F0"/>
              </a:solidFill>
              <a:highlight>
                <a:srgbClr val="FF00FF"/>
              </a:highlight>
            </a:endParaRPr>
          </a:p>
          <a:p>
            <a:pPr lvl="1"/>
            <a:r>
              <a:rPr lang="en-US" altLang="en-US" sz="2000" b="1" dirty="0">
                <a:highlight>
                  <a:srgbClr val="FFFF00"/>
                </a:highlight>
              </a:rPr>
              <a:t>Last revision upload: </a:t>
            </a:r>
          </a:p>
          <a:p>
            <a:pPr lvl="2"/>
            <a:r>
              <a:rPr lang="en-US" altLang="en-US" sz="1800" dirty="0">
                <a:solidFill>
                  <a:srgbClr val="00B0F0"/>
                </a:solidFill>
              </a:rPr>
              <a:t>SA5-level and OAM tdocs: </a:t>
            </a:r>
            <a:r>
              <a:rPr lang="en-US" altLang="en-US" sz="1800" b="1" dirty="0">
                <a:solidFill>
                  <a:srgbClr val="00B0F0"/>
                </a:solidFill>
              </a:rPr>
              <a:t>Tuesday 25 Jan 12:00 CET</a:t>
            </a:r>
          </a:p>
          <a:p>
            <a:pPr lvl="2"/>
            <a:r>
              <a:rPr lang="en-US" sz="1800" dirty="0">
                <a:solidFill>
                  <a:srgbClr val="00B0F0"/>
                </a:solidFill>
              </a:rPr>
              <a:t>CH tdocs: </a:t>
            </a:r>
            <a:r>
              <a:rPr lang="en-US" sz="1800" b="1" dirty="0">
                <a:solidFill>
                  <a:srgbClr val="00B0F0"/>
                </a:solidFill>
              </a:rPr>
              <a:t>Monday </a:t>
            </a:r>
            <a:r>
              <a:rPr lang="en-US" altLang="en-US" sz="1800" b="1" dirty="0">
                <a:solidFill>
                  <a:srgbClr val="00B0F0"/>
                </a:solidFill>
              </a:rPr>
              <a:t>24 Jan </a:t>
            </a:r>
            <a:r>
              <a:rPr lang="en-US" sz="1800" b="1" dirty="0">
                <a:solidFill>
                  <a:srgbClr val="00B0F0"/>
                </a:solidFill>
              </a:rPr>
              <a:t>18:00 CET </a:t>
            </a:r>
            <a:endParaRPr lang="en-US" altLang="en-US" sz="1800" b="1" dirty="0">
              <a:solidFill>
                <a:srgbClr val="00B0F0"/>
              </a:solidFill>
            </a:endParaRPr>
          </a:p>
          <a:p>
            <a:pPr lvl="1"/>
            <a:r>
              <a:rPr lang="en-US" altLang="en-US" sz="2000" b="1" dirty="0">
                <a:highlight>
                  <a:srgbClr val="FFFF00"/>
                </a:highlight>
              </a:rPr>
              <a:t>Last comments: </a:t>
            </a:r>
          </a:p>
          <a:p>
            <a:pPr lvl="2"/>
            <a:r>
              <a:rPr lang="en-US" altLang="en-US" sz="1800" dirty="0">
                <a:solidFill>
                  <a:srgbClr val="00B0F0"/>
                </a:solidFill>
              </a:rPr>
              <a:t>SA5-level and OAM tdocs: </a:t>
            </a:r>
            <a:r>
              <a:rPr lang="en-US" altLang="en-US" sz="1800" b="1" dirty="0">
                <a:solidFill>
                  <a:srgbClr val="00B0F0"/>
                </a:solidFill>
              </a:rPr>
              <a:t>Tuesday 25 Jan 23:59 CET</a:t>
            </a:r>
          </a:p>
          <a:p>
            <a:pPr lvl="2"/>
            <a:r>
              <a:rPr lang="en-US" sz="1800" dirty="0">
                <a:solidFill>
                  <a:srgbClr val="00B0F0"/>
                </a:solidFill>
              </a:rPr>
              <a:t>CH</a:t>
            </a:r>
            <a:r>
              <a:rPr lang="en-US" altLang="en-US" sz="1800" dirty="0">
                <a:solidFill>
                  <a:srgbClr val="00B0F0"/>
                </a:solidFill>
              </a:rPr>
              <a:t> tdocs</a:t>
            </a:r>
            <a:r>
              <a:rPr lang="en-US" sz="1800" dirty="0">
                <a:solidFill>
                  <a:srgbClr val="00B0F0"/>
                </a:solidFill>
              </a:rPr>
              <a:t>: </a:t>
            </a:r>
            <a:r>
              <a:rPr lang="en-US" sz="1800" b="1" dirty="0">
                <a:solidFill>
                  <a:srgbClr val="00B0F0"/>
                </a:solidFill>
              </a:rPr>
              <a:t>Tuesday </a:t>
            </a:r>
            <a:r>
              <a:rPr lang="en-US" altLang="en-US" sz="1800" b="1" dirty="0">
                <a:solidFill>
                  <a:srgbClr val="00B0F0"/>
                </a:solidFill>
              </a:rPr>
              <a:t>25 Jan</a:t>
            </a:r>
            <a:r>
              <a:rPr lang="en-US" sz="1800" b="1" dirty="0">
                <a:solidFill>
                  <a:srgbClr val="00B0F0"/>
                </a:solidFill>
              </a:rPr>
              <a:t> 8:00 CET</a:t>
            </a:r>
            <a:endParaRPr lang="en-US" altLang="en-US" sz="1800" b="1" dirty="0">
              <a:solidFill>
                <a:srgbClr val="00B0F0"/>
              </a:solidFill>
            </a:endParaRPr>
          </a:p>
          <a:p>
            <a:pPr lvl="1"/>
            <a:r>
              <a:rPr lang="en-US" altLang="en-US" sz="2000" dirty="0"/>
              <a:t>End of OAM E-meeting: </a:t>
            </a:r>
            <a:r>
              <a:rPr lang="en-US" altLang="en-US" sz="2000" dirty="0">
                <a:solidFill>
                  <a:srgbClr val="00B0F0"/>
                </a:solidFill>
              </a:rPr>
              <a:t>Wednesday 26 Jan 14:00 CET</a:t>
            </a:r>
          </a:p>
          <a:p>
            <a:pPr lvl="1"/>
            <a:r>
              <a:rPr lang="en-US" altLang="en-US" sz="2000" dirty="0"/>
              <a:t>Closing CH Plenary conf call: </a:t>
            </a:r>
            <a:r>
              <a:rPr lang="en-US" altLang="en-US" sz="2000" dirty="0">
                <a:solidFill>
                  <a:srgbClr val="00B0F0"/>
                </a:solidFill>
              </a:rPr>
              <a:t>Tuesday 25 Jan 15:00-17:00 CET</a:t>
            </a:r>
          </a:p>
          <a:p>
            <a:pPr lvl="1"/>
            <a:r>
              <a:rPr lang="en-US" altLang="en-US" sz="2000" dirty="0"/>
              <a:t>End of CH E-meeting:</a:t>
            </a:r>
            <a:r>
              <a:rPr lang="en-US" altLang="en-US" sz="2000" dirty="0">
                <a:solidFill>
                  <a:srgbClr val="00B0F0"/>
                </a:solidFill>
              </a:rPr>
              <a:t> </a:t>
            </a:r>
            <a:r>
              <a:rPr lang="en-US" altLang="en-US" sz="2000">
                <a:solidFill>
                  <a:srgbClr val="00B0F0"/>
                </a:solidFill>
              </a:rPr>
              <a:t>Tuesday 25 Jan 17:00 </a:t>
            </a:r>
            <a:r>
              <a:rPr lang="en-US" altLang="en-US" sz="2000" dirty="0">
                <a:solidFill>
                  <a:srgbClr val="00B0F0"/>
                </a:solidFill>
              </a:rPr>
              <a:t>CET</a:t>
            </a:r>
            <a:endParaRPr lang="en-US" altLang="en-US" sz="2000" dirty="0">
              <a:solidFill>
                <a:srgbClr val="00B0F0"/>
              </a:solidFill>
              <a:highlight>
                <a:srgbClr val="FF00FF"/>
              </a:highlight>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74825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highlight>
                  <a:srgbClr val="00FFFF"/>
                </a:highlight>
              </a:rPr>
              <a:t>Email </a:t>
            </a:r>
            <a:r>
              <a:rPr lang="en-GB" altLang="en-US" sz="1600" dirty="0">
                <a:highlight>
                  <a:srgbClr val="00FFFF"/>
                </a:highlight>
              </a:rPr>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a:t>
            </a:r>
            <a:r>
              <a:rPr lang="en-GB" sz="1600" b="1" dirty="0">
                <a:highlight>
                  <a:srgbClr val="00FFFF"/>
                </a:highlight>
              </a:rPr>
              <a:t>don’t create a new table for same tdoc</a:t>
            </a:r>
            <a:r>
              <a:rPr lang="en-GB" sz="1600" b="1" dirty="0"/>
              <a:t>.</a:t>
            </a:r>
          </a:p>
          <a:p>
            <a:pPr lvl="2"/>
            <a:r>
              <a:rPr lang="en-GB" sz="1600" b="1" dirty="0"/>
              <a:t>Note: Coordinators should merge parallel forks if they occurred.</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a:t>
            </a:r>
            <a:r>
              <a:rPr lang="en-GB" altLang="en-US" sz="1600" dirty="0">
                <a:solidFill>
                  <a:srgbClr val="00B0F0"/>
                </a:solidFill>
                <a:cs typeface="Arial" panose="020B0604020202020204" pitchFamily="34" charset="0"/>
              </a:rPr>
              <a:t>TSGS5_140e</a:t>
            </a:r>
            <a:r>
              <a:rPr lang="en-GB" altLang="en-US" sz="1600" dirty="0">
                <a:solidFill>
                  <a:srgbClr val="000000"/>
                </a:solidFill>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00FFFF"/>
                </a:highlight>
              </a:rPr>
              <a:t>Please indicate revision status in the form “Revision status: S5-221100rev3” at the </a:t>
            </a:r>
            <a:r>
              <a:rPr lang="en-GB" sz="1600" dirty="0">
                <a:highlight>
                  <a:srgbClr val="00FFFF"/>
                </a:highlight>
              </a:rPr>
              <a:t>top of the email if a tdoc has been revised, as well as in the comments table.</a:t>
            </a:r>
            <a:endParaRPr lang="en-US" altLang="en-US" sz="1600" dirty="0">
              <a:highlight>
                <a:srgbClr val="00FFFF"/>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104049</TotalTime>
  <Words>3362</Words>
  <Application>Microsoft Office PowerPoint</Application>
  <PresentationFormat>On-screen Show (4:3)</PresentationFormat>
  <Paragraphs>208</Paragraphs>
  <Slides>19</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Times New Roman</vt:lpstr>
      <vt:lpstr>Office Theme</vt:lpstr>
      <vt:lpstr>     SA5#141e  E-Meeting Process        </vt:lpstr>
      <vt:lpstr>Reading guidelines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 (1)</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1226</cp:revision>
  <dcterms:created xsi:type="dcterms:W3CDTF">2008-08-30T09:32:10Z</dcterms:created>
  <dcterms:modified xsi:type="dcterms:W3CDTF">2022-01-13T22:57:15Z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